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9" r:id="rId2"/>
    <p:sldId id="268" r:id="rId3"/>
  </p:sldIdLst>
  <p:sldSz cx="6858000" cy="9144000" type="screen4x3"/>
  <p:notesSz cx="6781800" cy="9869488"/>
  <p:defaultTextStyle>
    <a:defPPr>
      <a:defRPr lang="ko-KR"/>
    </a:defPPr>
    <a:lvl1pPr marL="0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3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1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07">
          <p15:clr>
            <a:srgbClr val="A4A3A4"/>
          </p15:clr>
        </p15:guide>
        <p15:guide id="2" pos="7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9D8778"/>
    <a:srgbClr val="FA572A"/>
    <a:srgbClr val="FF0000"/>
    <a:srgbClr val="FFCCCC"/>
    <a:srgbClr val="D93205"/>
    <a:srgbClr val="F93B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474" y="144"/>
      </p:cViewPr>
      <p:guideLst>
        <p:guide orient="horz" pos="3107"/>
        <p:guide pos="7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95A69-663B-46E2-800A-F04801807EC4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39775"/>
            <a:ext cx="2774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8180" y="4688007"/>
            <a:ext cx="5425440" cy="444127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38780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1451" y="9374301"/>
            <a:ext cx="2938780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136BE-EA45-4C78-AD71-E3F0212788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216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3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1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3425" y="739775"/>
            <a:ext cx="277495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136BE-EA45-4C78-AD71-E3F02127889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091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3425" y="739775"/>
            <a:ext cx="277495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136BE-EA45-4C78-AD71-E3F02127889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9030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2840569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880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438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6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6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07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04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09" indent="0">
              <a:buNone/>
              <a:defRPr sz="1800" b="1"/>
            </a:lvl3pPr>
            <a:lvl4pPr marL="1371463" indent="0">
              <a:buNone/>
              <a:defRPr sz="1600" b="1"/>
            </a:lvl4pPr>
            <a:lvl5pPr marL="1828617" indent="0">
              <a:buNone/>
              <a:defRPr sz="1600" b="1"/>
            </a:lvl5pPr>
            <a:lvl6pPr marL="2285771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4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09" indent="0">
              <a:buNone/>
              <a:defRPr sz="1800" b="1"/>
            </a:lvl3pPr>
            <a:lvl4pPr marL="1371463" indent="0">
              <a:buNone/>
              <a:defRPr sz="1600" b="1"/>
            </a:lvl4pPr>
            <a:lvl5pPr marL="1828617" indent="0">
              <a:buNone/>
              <a:defRPr sz="1600" b="1"/>
            </a:lvl5pPr>
            <a:lvl6pPr marL="2285771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4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3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25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0456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09" indent="0">
              <a:buNone/>
              <a:defRPr sz="1000"/>
            </a:lvl3pPr>
            <a:lvl4pPr marL="1371463" indent="0">
              <a:buNone/>
              <a:defRPr sz="900"/>
            </a:lvl4pPr>
            <a:lvl5pPr marL="1828617" indent="0">
              <a:buNone/>
              <a:defRPr sz="900"/>
            </a:lvl5pPr>
            <a:lvl6pPr marL="2285771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4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844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2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09" indent="0">
              <a:buNone/>
              <a:defRPr sz="2400"/>
            </a:lvl3pPr>
            <a:lvl4pPr marL="1371463" indent="0">
              <a:buNone/>
              <a:defRPr sz="2000"/>
            </a:lvl4pPr>
            <a:lvl5pPr marL="1828617" indent="0">
              <a:buNone/>
              <a:defRPr sz="2000"/>
            </a:lvl5pPr>
            <a:lvl6pPr marL="2285771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4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3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09" indent="0">
              <a:buNone/>
              <a:defRPr sz="1000"/>
            </a:lvl3pPr>
            <a:lvl4pPr marL="1371463" indent="0">
              <a:buNone/>
              <a:defRPr sz="900"/>
            </a:lvl4pPr>
            <a:lvl5pPr marL="1828617" indent="0">
              <a:buNone/>
              <a:defRPr sz="900"/>
            </a:lvl5pPr>
            <a:lvl6pPr marL="2285771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4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975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9851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7"/>
            <a:ext cx="1543050" cy="780203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1" y="366187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433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30BB1-77A5-479D-A00C-79E2012FD9BB}" type="datetimeFigureOut">
              <a:rPr lang="ko-KR" altLang="en-US" smtClean="0"/>
              <a:t>2022-01-17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1" y="8475137"/>
            <a:ext cx="2171700" cy="486833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F095D-F2C2-4208-973D-5CA9815EE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62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09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6" indent="-285721" algn="l" defTabSz="914309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anwhasonsa.co.kr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" y="2248010"/>
            <a:ext cx="4388150" cy="30776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모집부문</a:t>
            </a:r>
          </a:p>
        </p:txBody>
      </p:sp>
      <p:pic>
        <p:nvPicPr>
          <p:cNvPr id="1028" name="Picture 4" descr="D:\양식 및 기준\한화생명양식모음\3_PPT Template\5.Presentation\표지 아이콘\문서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-100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3" y="2224250"/>
            <a:ext cx="331526" cy="331526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1" y="4572000"/>
            <a:ext cx="5949279" cy="30776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고용형태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계약직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[2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년 후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(1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년 단위 재계약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정규직 전환 심사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pic>
        <p:nvPicPr>
          <p:cNvPr id="35" name="Picture 5" descr="D:\양식 및 기준\한화생명양식모음\3_PPT Template\5.Presentation\표지 아이콘\톱니바퀴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16" y="4588878"/>
            <a:ext cx="286652" cy="28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8670" y="23750"/>
            <a:ext cx="6825580" cy="1889525"/>
          </a:xfrm>
          <a:prstGeom prst="rect">
            <a:avLst/>
          </a:prstGeom>
          <a:gradFill flip="none" rotWithShape="1">
            <a:gsLst>
              <a:gs pos="100000">
                <a:srgbClr val="FA572A"/>
              </a:gs>
              <a:gs pos="0">
                <a:schemeClr val="bg1">
                  <a:lumMod val="95000"/>
                </a:schemeClr>
              </a:gs>
              <a:gs pos="48000">
                <a:schemeClr val="bg1">
                  <a:lumMod val="95000"/>
                </a:schemeClr>
              </a:gs>
            </a:gsLst>
            <a:lin ang="5400000" scaled="1"/>
            <a:tileRect/>
          </a:gra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53" y="201428"/>
            <a:ext cx="1385389" cy="3840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34931" y="579262"/>
            <a:ext cx="490260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30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산돌고딕B" panose="02030504000101010101" pitchFamily="18" charset="-127"/>
              </a:rPr>
              <a:t>전문심사직</a:t>
            </a:r>
            <a:r>
              <a:rPr lang="ko-KR" altLang="en-US" sz="2300" spc="-120" dirty="0">
                <a:solidFill>
                  <a:schemeClr val="tx1">
                    <a:lumMod val="65000"/>
                    <a:lumOff val="35000"/>
                  </a:schemeClr>
                </a:solidFill>
                <a:latin typeface="산돌고딕B" panose="02030504000101010101" pitchFamily="18" charset="-127"/>
                <a:ea typeface="산돌고딕B" panose="02030504000101010101" pitchFamily="18" charset="-127"/>
              </a:rPr>
              <a:t> </a:t>
            </a:r>
            <a:r>
              <a:rPr lang="ko-KR" altLang="en-US" sz="2300" spc="-120" dirty="0">
                <a:solidFill>
                  <a:srgbClr val="D93205"/>
                </a:solidFill>
                <a:ea typeface="산돌고딕B" panose="02030504000101010101" pitchFamily="18" charset="-127"/>
              </a:rPr>
              <a:t>신입사원</a:t>
            </a:r>
            <a:r>
              <a:rPr lang="ko-KR" altLang="en-US" sz="2300" spc="-120" dirty="0">
                <a:solidFill>
                  <a:schemeClr val="tx1">
                    <a:lumMod val="65000"/>
                    <a:lumOff val="35000"/>
                  </a:schemeClr>
                </a:solidFill>
                <a:ea typeface="산돌고딕B" panose="02030504000101010101" pitchFamily="18" charset="-127"/>
              </a:rPr>
              <a:t> </a:t>
            </a:r>
            <a:r>
              <a:rPr lang="ko-KR" altLang="en-US" sz="230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산돌고딕B" panose="02030504000101010101" pitchFamily="18" charset="-127"/>
              </a:rPr>
              <a:t>채용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6765" y="1075068"/>
            <a:ext cx="459572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최고의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경쟁력을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갖춘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보험심사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전문회사인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한화손해사정의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미래를 </a:t>
            </a:r>
            <a:endParaRPr lang="en-US" altLang="ko-KR" sz="105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   함께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이끌어갈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우수인재를</a:t>
            </a:r>
            <a:r>
              <a:rPr lang="ko-KR" altLang="en-US" sz="105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채용합니다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.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나눔바른고딕" panose="020B0603020101020101" pitchFamily="50" charset="-127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5246" y="1614838"/>
            <a:ext cx="32840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접수기간  </a:t>
            </a:r>
            <a:r>
              <a:rPr lang="en-US" altLang="ko-KR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:  2022</a:t>
            </a:r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년  </a:t>
            </a:r>
            <a:r>
              <a:rPr lang="en-US" altLang="ko-KR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1</a:t>
            </a:r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월  </a:t>
            </a:r>
            <a:r>
              <a:rPr lang="en-US" altLang="ko-KR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13</a:t>
            </a:r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일  </a:t>
            </a:r>
            <a:r>
              <a:rPr lang="en-US" altLang="ko-KR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~  1</a:t>
            </a:r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월  </a:t>
            </a:r>
            <a:r>
              <a:rPr lang="en-US" altLang="ko-KR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26</a:t>
            </a:r>
            <a:r>
              <a:rPr lang="ko-KR" altLang="en-US" sz="1200" b="1" spc="-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나눔바른고딕" panose="020B0603020101020101" pitchFamily="50" charset="-127"/>
              </a:rPr>
              <a:t>일  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42769" y="3878352"/>
            <a:ext cx="6526832" cy="261600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/>
          <a:p>
            <a:pPr lvl="0"/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※ </a:t>
            </a:r>
            <a:r>
              <a:rPr lang="ko-KR" altLang="en-US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국가등록 장애인 및 국가보훈 대상자는 관련 법규에 따라 채용 시 우대</a:t>
            </a:r>
            <a:endParaRPr lang="en-US" altLang="ko-KR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E8A37DEF-E031-47FB-AC55-590158C5F45B}"/>
              </a:ext>
            </a:extLst>
          </p:cNvPr>
          <p:cNvGrpSpPr/>
          <p:nvPr/>
        </p:nvGrpSpPr>
        <p:grpSpPr>
          <a:xfrm>
            <a:off x="-22099" y="5300691"/>
            <a:ext cx="6619451" cy="855485"/>
            <a:chOff x="-22100" y="7884368"/>
            <a:chExt cx="6619451" cy="855485"/>
          </a:xfrm>
        </p:grpSpPr>
        <p:sp>
          <p:nvSpPr>
            <p:cNvPr id="21" name="TextBox 20"/>
            <p:cNvSpPr txBox="1"/>
            <p:nvPr/>
          </p:nvSpPr>
          <p:spPr>
            <a:xfrm>
              <a:off x="-22100" y="7884368"/>
              <a:ext cx="4148708" cy="307766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     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접수방법 및 제출서류</a:t>
              </a: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53444" y="8172400"/>
              <a:ext cx="6243907" cy="567453"/>
            </a:xfrm>
            <a:prstGeom prst="rect">
              <a:avLst/>
            </a:prstGeom>
          </p:spPr>
          <p:txBody>
            <a:bodyPr wrap="square" lIns="91431" tIns="45715" rIns="91431" bIns="45715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[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접수방법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] : 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한화손해사정 홈페이지 온라인 접수</a:t>
              </a:r>
              <a:r>
                <a:rPr lang="en-US" altLang="ko-KR" sz="1100" b="1" dirty="0">
                  <a:solidFill>
                    <a:srgbClr val="6A6565"/>
                  </a:solidFill>
                </a:rPr>
                <a:t>(</a:t>
              </a:r>
              <a:r>
                <a:rPr lang="en-US" altLang="ko-KR" sz="1100" b="1" dirty="0">
                  <a:solidFill>
                    <a:srgbClr val="6A6565"/>
                  </a:solidFill>
                  <a:hlinkClick r:id="rId8"/>
                </a:rPr>
                <a:t>www.hanwhasonsa.co.kr</a:t>
              </a:r>
              <a:r>
                <a:rPr lang="en-US" altLang="ko-KR" sz="1100" b="1" dirty="0">
                  <a:solidFill>
                    <a:srgbClr val="6A6565"/>
                  </a:solidFill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[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접수기간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] : </a:t>
              </a:r>
              <a:r>
                <a:rPr lang="en-US" altLang="ko-KR" sz="1100" b="1" dirty="0">
                  <a:solidFill>
                    <a:srgbClr val="FF0000"/>
                  </a:solidFill>
                </a:rPr>
                <a:t>2022.1.13 ~ 2022.1.26  18:00 </a:t>
              </a:r>
              <a:r>
                <a:rPr lang="ko-KR" altLang="en-US" sz="1100" b="1" dirty="0">
                  <a:solidFill>
                    <a:srgbClr val="FF0000"/>
                  </a:solidFill>
                </a:rPr>
                <a:t>까지</a:t>
              </a:r>
              <a:endParaRPr lang="en-US" altLang="ko-KR" sz="11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3" name="Picture 2" descr="D:\양식 및 기준\한화생명양식모음\3_PPT Template\5.Presentation\표지 아이콘\차트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16" y="5292080"/>
            <a:ext cx="307152" cy="30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xmlns="" id="{383C0992-09FD-4A26-8A27-EB67AFB9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034207"/>
              </p:ext>
            </p:extLst>
          </p:nvPr>
        </p:nvGraphicFramePr>
        <p:xfrm>
          <a:off x="67867" y="2658453"/>
          <a:ext cx="6673504" cy="1193467"/>
        </p:xfrm>
        <a:graphic>
          <a:graphicData uri="http://schemas.openxmlformats.org/drawingml/2006/table">
            <a:tbl>
              <a:tblPr firstRow="1" bandRow="1"/>
              <a:tblGrid>
                <a:gridCol w="5675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93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283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55071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담당업무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지역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모집인원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지원자격 및 우대사항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43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0" dirty="0">
                          <a:solidFill>
                            <a:srgbClr val="FF3300"/>
                          </a:solidFill>
                          <a:latin typeface="+mn-ea"/>
                          <a:ea typeface="+mn-ea"/>
                          <a:cs typeface="+mn-cs"/>
                        </a:rPr>
                        <a:t>전문</a:t>
                      </a:r>
                      <a:endParaRPr lang="en-US" altLang="ko-KR" sz="1000" b="1" kern="1200" spc="0" dirty="0">
                        <a:solidFill>
                          <a:srgbClr val="FF33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0" dirty="0" err="1">
                          <a:solidFill>
                            <a:srgbClr val="FF3300"/>
                          </a:solidFill>
                          <a:latin typeface="+mn-ea"/>
                          <a:ea typeface="+mn-ea"/>
                          <a:cs typeface="+mn-cs"/>
                        </a:rPr>
                        <a:t>심사직</a:t>
                      </a:r>
                      <a:endParaRPr lang="ko-KR" altLang="en-US" sz="1000" b="1" kern="1200" spc="0" dirty="0">
                        <a:solidFill>
                          <a:srgbClr val="FF33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altLang="en-US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실손</a:t>
                      </a:r>
                      <a:r>
                        <a:rPr lang="en-US" altLang="ko-KR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정액 보험금</a:t>
                      </a:r>
                      <a:endParaRPr lang="en-US" altLang="ko-KR" sz="1000" b="1" spc="-9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altLang="en-US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서면심사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대전</a:t>
                      </a:r>
                      <a:endParaRPr lang="en-US" altLang="ko-KR" sz="1000" b="1" spc="-9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대흥동</a:t>
                      </a:r>
                      <a:r>
                        <a:rPr lang="en-US" altLang="ko-KR" sz="1000" b="1" spc="-9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spc="-9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○○</a:t>
                      </a: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지원자격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∙ </a:t>
                      </a: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전문대 졸업 이상 학력 소지자</a:t>
                      </a: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(’22.2</a:t>
                      </a: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월 졸업예정자 포함</a:t>
                      </a: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l" latinLnBrk="1"/>
                      <a:endParaRPr lang="en-US" altLang="ko-KR" sz="6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우대사항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∙ </a:t>
                      </a: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보험금 심사업무 유경험자 서류심사 시 우대</a:t>
                      </a:r>
                      <a:endParaRPr lang="en-US" altLang="ko-KR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B9508770-154C-44B5-A665-D94BC5CA4DCB}"/>
              </a:ext>
            </a:extLst>
          </p:cNvPr>
          <p:cNvSpPr/>
          <p:nvPr/>
        </p:nvSpPr>
        <p:spPr>
          <a:xfrm>
            <a:off x="348154" y="6086643"/>
            <a:ext cx="6194349" cy="1869733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제출서류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① 최종학교 졸업증명서 및 全 학년 성적증명서 각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통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② 보험금 심사 경력자의 경우 경력증명서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면접 또는 입사시 제출 가능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③ 자격증 및 면허증 사본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운전면허증 제외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④ 장애인 또는 보훈대상자 증명 서류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⑤ 남성인 경우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병역사항 기재된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주민등록초본 또는 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병적확인서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통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※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모든 서류는 스캐닝 후 이미지파일로 첨부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77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68614"/>
              </p:ext>
            </p:extLst>
          </p:nvPr>
        </p:nvGraphicFramePr>
        <p:xfrm>
          <a:off x="107461" y="819432"/>
          <a:ext cx="6660000" cy="1068599"/>
        </p:xfrm>
        <a:graphic>
          <a:graphicData uri="http://schemas.openxmlformats.org/drawingml/2006/table">
            <a:tbl>
              <a:tblPr firstRow="1" bandRow="1"/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14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025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4714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서류전형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서류합격자 </a:t>
                      </a:r>
                      <a:endParaRPr lang="en-US" altLang="ko-KR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발표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 면접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최종합격자 </a:t>
                      </a:r>
                      <a:endParaRPr lang="en-US" altLang="ko-KR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발표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spc="-90" dirty="0">
                        <a:solidFill>
                          <a:schemeClr val="bg1"/>
                        </a:solidFill>
                        <a:effectLst>
                          <a:outerShdw blurRad="76200" dist="12700" dir="5400000" algn="t" rotWithShape="0">
                            <a:prstClr val="black">
                              <a:alpha val="30000"/>
                            </a:prst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pc="-90" dirty="0">
                          <a:solidFill>
                            <a:schemeClr val="bg1"/>
                          </a:solidFill>
                          <a:effectLst>
                            <a:outerShdw blurRad="76200" dist="12700" dir="5400000" algn="t" rotWithShape="0">
                              <a:prstClr val="black">
                                <a:alpha val="30000"/>
                              </a:prst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입사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3300">
                        <a:alpha val="7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23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2022.1.13-2022.1.26</a:t>
                      </a:r>
                      <a:endParaRPr lang="ko-KR" altLang="en-US" sz="1000" b="1" kern="120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2022.2.4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2022.2.10-</a:t>
                      </a: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2022.2.11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2022.2.16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2022.2.23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CECE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F9DEFE19-BFB7-4014-AE38-34A67FCED4F6}"/>
              </a:ext>
            </a:extLst>
          </p:cNvPr>
          <p:cNvGrpSpPr/>
          <p:nvPr/>
        </p:nvGrpSpPr>
        <p:grpSpPr>
          <a:xfrm>
            <a:off x="1265190" y="1284304"/>
            <a:ext cx="4344542" cy="216403"/>
            <a:chOff x="1266284" y="3300528"/>
            <a:chExt cx="4344542" cy="216403"/>
          </a:xfrm>
        </p:grpSpPr>
        <p:sp>
          <p:nvSpPr>
            <p:cNvPr id="2" name="갈매기형 수장 1"/>
            <p:cNvSpPr/>
            <p:nvPr/>
          </p:nvSpPr>
          <p:spPr>
            <a:xfrm>
              <a:off x="1266284" y="3300528"/>
              <a:ext cx="134491" cy="216403"/>
            </a:xfrm>
            <a:prstGeom prst="chevron">
              <a:avLst/>
            </a:prstGeom>
            <a:solidFill>
              <a:srgbClr val="9D8778">
                <a:alpha val="70000"/>
              </a:srgbClr>
            </a:solidFill>
            <a:ln w="3175">
              <a:solidFill>
                <a:schemeClr val="tx1">
                  <a:lumMod val="50000"/>
                  <a:lumOff val="50000"/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5" rIns="91431" bIns="45715" spcCol="0"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>
              <a:off x="2666460" y="3300528"/>
              <a:ext cx="134491" cy="216403"/>
            </a:xfrm>
            <a:prstGeom prst="chevron">
              <a:avLst/>
            </a:prstGeom>
            <a:solidFill>
              <a:srgbClr val="9D8778">
                <a:alpha val="70000"/>
              </a:srgbClr>
            </a:solidFill>
            <a:ln w="3175">
              <a:solidFill>
                <a:schemeClr val="tx1">
                  <a:lumMod val="50000"/>
                  <a:lumOff val="50000"/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5" rIns="91431" bIns="45715" spcCol="0"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>
              <a:off x="4076160" y="3300528"/>
              <a:ext cx="134491" cy="216403"/>
            </a:xfrm>
            <a:prstGeom prst="chevron">
              <a:avLst/>
            </a:prstGeom>
            <a:solidFill>
              <a:srgbClr val="9D8778">
                <a:alpha val="70000"/>
              </a:srgbClr>
            </a:solidFill>
            <a:ln w="3175">
              <a:solidFill>
                <a:schemeClr val="tx1">
                  <a:lumMod val="50000"/>
                  <a:lumOff val="50000"/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5" rIns="91431" bIns="45715" spcCol="0"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갈매기형 수장 31"/>
            <p:cNvSpPr/>
            <p:nvPr/>
          </p:nvSpPr>
          <p:spPr>
            <a:xfrm>
              <a:off x="5476335" y="3300528"/>
              <a:ext cx="134491" cy="216403"/>
            </a:xfrm>
            <a:prstGeom prst="chevron">
              <a:avLst/>
            </a:prstGeom>
            <a:solidFill>
              <a:srgbClr val="9D8778">
                <a:alpha val="70000"/>
              </a:srgbClr>
            </a:solidFill>
            <a:ln w="3175">
              <a:solidFill>
                <a:schemeClr val="tx1">
                  <a:lumMod val="50000"/>
                  <a:lumOff val="50000"/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5" rIns="91431" bIns="45715" spcCol="0"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90539" y="1886050"/>
            <a:ext cx="6179946" cy="498588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※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서류전형 합격자에 한하여 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면접일시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개별통보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※ </a:t>
            </a:r>
            <a:r>
              <a:rPr lang="ko-KR" altLang="en-US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면접자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전원 당일 신체검사 실시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5855" y="2752066"/>
            <a:ext cx="4370387" cy="30776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r>
              <a:rPr lang="ko-KR" altLang="en-US" sz="14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    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기타</a:t>
            </a:r>
          </a:p>
        </p:txBody>
      </p:sp>
      <p:pic>
        <p:nvPicPr>
          <p:cNvPr id="41" name="Picture 5" descr="D:\양식 및 기준\한화생명양식모음\3_PPT Template\5.Presentation\표지 아이콘\톱니바퀴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2765708"/>
            <a:ext cx="280482" cy="28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81C88016-D872-4E0C-B748-81419BA1EADB}"/>
              </a:ext>
            </a:extLst>
          </p:cNvPr>
          <p:cNvGrpSpPr/>
          <p:nvPr/>
        </p:nvGrpSpPr>
        <p:grpSpPr>
          <a:xfrm>
            <a:off x="34379" y="395536"/>
            <a:ext cx="4451863" cy="312432"/>
            <a:chOff x="-22101" y="2497052"/>
            <a:chExt cx="4451863" cy="312432"/>
          </a:xfrm>
        </p:grpSpPr>
        <p:sp>
          <p:nvSpPr>
            <p:cNvPr id="26" name="TextBox 25"/>
            <p:cNvSpPr txBox="1"/>
            <p:nvPr/>
          </p:nvSpPr>
          <p:spPr>
            <a:xfrm>
              <a:off x="-22101" y="2501718"/>
              <a:ext cx="4451863" cy="307766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      </a:t>
              </a: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전형절차</a:t>
              </a:r>
            </a:p>
          </p:txBody>
        </p:sp>
        <p:pic>
          <p:nvPicPr>
            <p:cNvPr id="43" name="Picture 6" descr="D:\양식 및 기준\한화생명양식모음\3_PPT Template\5.Presentation\표지 아이콘\달력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32" y="2497052"/>
              <a:ext cx="312432" cy="3124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DD2B249F-2272-47E1-B7DC-0CC696E499F0}"/>
              </a:ext>
            </a:extLst>
          </p:cNvPr>
          <p:cNvSpPr/>
          <p:nvPr/>
        </p:nvSpPr>
        <p:spPr>
          <a:xfrm>
            <a:off x="240629" y="3056218"/>
            <a:ext cx="6526832" cy="1107986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바탕"/>
              </a:rPr>
              <a:t>▪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상기 일정은 진행결과에 따라 변경될 수 있으며 변경사항은 즉시 공지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바탕"/>
              </a:rPr>
              <a:t>▪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채용결격사유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입사지원서 허위기재 등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가 확인되는 경우에는 채용 후라도 입사 취소가능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바탕"/>
              </a:rPr>
              <a:t>▪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서류 및 최종합격자 발표는 합격자에 한해 전화통보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바탕"/>
              </a:rPr>
              <a:t>▪ 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문의처 </a:t>
            </a:r>
            <a:r>
              <a:rPr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02-325-7358 </a:t>
            </a:r>
            <a:r>
              <a:rPr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채용담당자</a:t>
            </a:r>
            <a:endParaRPr lang="en-US" altLang="ko-K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AAF8893-2A90-46B4-A85E-670144AA98AA}"/>
              </a:ext>
            </a:extLst>
          </p:cNvPr>
          <p:cNvSpPr txBox="1"/>
          <p:nvPr/>
        </p:nvSpPr>
        <p:spPr>
          <a:xfrm>
            <a:off x="86655" y="4480258"/>
            <a:ext cx="4350457" cy="30776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복리후생 제도</a:t>
            </a: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xmlns="" id="{71F77DC4-4D32-4A4E-976D-6811ABE07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883036"/>
              </p:ext>
            </p:extLst>
          </p:nvPr>
        </p:nvGraphicFramePr>
        <p:xfrm>
          <a:off x="185154" y="4860032"/>
          <a:ext cx="6526832" cy="2322195"/>
        </p:xfrm>
        <a:graphic>
          <a:graphicData uri="http://schemas.openxmlformats.org/drawingml/2006/table">
            <a:tbl>
              <a:tblPr firstRow="1" bandRow="1"/>
              <a:tblGrid>
                <a:gridCol w="65268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9873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309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∙ 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일 근무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연차휴가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PC-OFF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제도 시행</a:t>
                      </a:r>
                      <a:endParaRPr lang="en-US" altLang="ko-KR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09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∙ 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시차 출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b="1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퇴근제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(8~5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9~6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10~7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운영</a:t>
                      </a:r>
                      <a:endParaRPr lang="en-US" altLang="ko-KR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09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개인연금지원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정규직 전환 시부터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), 4</a:t>
                      </a:r>
                      <a:r>
                        <a:rPr lang="ko-KR" altLang="en-US" sz="11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대보험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단체보험</a:t>
                      </a:r>
                      <a:endParaRPr lang="en-US" altLang="ko-K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l" defTabSz="914309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신체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(4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종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손해사정사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재물손해사정사 각각 자격 지원비 지급</a:t>
                      </a:r>
                      <a:endParaRPr lang="en-US" altLang="ko-K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경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조사지원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경조휴가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경조금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경조화환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경조용품 등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자녀학자금 지원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유치원교육비 지원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맘스패키지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출산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·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육아지원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복지카드 지급</a:t>
                      </a:r>
                      <a:r>
                        <a:rPr lang="en-US" altLang="ko-KR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자기계발비 지급</a:t>
                      </a:r>
                      <a:r>
                        <a:rPr lang="en-US" altLang="ko-KR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휴양소운영</a:t>
                      </a:r>
                      <a:r>
                        <a:rPr lang="en-US" altLang="ko-KR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한화리조트</a:t>
                      </a:r>
                      <a:r>
                        <a:rPr lang="en-US" altLang="ko-KR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), </a:t>
                      </a:r>
                      <a:r>
                        <a:rPr lang="ko-KR" altLang="en-US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그룹창립기념품</a:t>
                      </a:r>
                      <a:endParaRPr lang="en-US" altLang="ko-KR" sz="1100" b="1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우수직원 해외연수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장기근속자 포상</a:t>
                      </a:r>
                      <a:endParaRPr lang="en-US" altLang="ko-K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l" defTabSz="914309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1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안식월</a:t>
                      </a:r>
                      <a:r>
                        <a:rPr lang="en-US" altLang="ko-KR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자기계발휴직</a:t>
                      </a:r>
                      <a:r>
                        <a:rPr lang="en-US" altLang="ko-KR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아빠휴가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제도 등</a:t>
                      </a:r>
                      <a:endParaRPr lang="en-US" altLang="ko-K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BAB0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0" name="Picture 5" descr="D:\양식 및 기준\한화생명양식모음\3_PPT Template\5.Presentation\표지 아이콘\원소.png">
            <a:extLst>
              <a:ext uri="{FF2B5EF4-FFF2-40B4-BE49-F238E27FC236}">
                <a16:creationId xmlns:a16="http://schemas.microsoft.com/office/drawing/2014/main" xmlns="" id="{C6E3440B-3BF1-4ECA-B16A-5A778E316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4492318"/>
            <a:ext cx="281160" cy="2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148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5392</TotalTime>
  <Words>372</Words>
  <Application>Microsoft Office PowerPoint</Application>
  <PresentationFormat>화면 슬라이드 쇼(4:3)</PresentationFormat>
  <Paragraphs>67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나눔바른고딕</vt:lpstr>
      <vt:lpstr>맑은 고딕</vt:lpstr>
      <vt:lpstr>바탕</vt:lpstr>
      <vt:lpstr>산돌고딕B</vt:lpstr>
      <vt:lpstr>Arial</vt:lpstr>
      <vt:lpstr>Office 테마</vt:lpstr>
      <vt:lpstr>PowerPoint 프레젠테이션</vt:lpstr>
      <vt:lpstr>PowerPoint 프레젠테이션</vt:lpstr>
    </vt:vector>
  </TitlesOfParts>
  <Company>대한생명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최지헌</dc:creator>
  <cp:lastModifiedBy>user</cp:lastModifiedBy>
  <cp:revision>222</cp:revision>
  <cp:lastPrinted>2021-03-30T06:22:35Z</cp:lastPrinted>
  <dcterms:created xsi:type="dcterms:W3CDTF">2016-10-26T05:32:13Z</dcterms:created>
  <dcterms:modified xsi:type="dcterms:W3CDTF">2022-01-17T04:15:41Z</dcterms:modified>
</cp:coreProperties>
</file>