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66" r:id="rId2"/>
    <p:sldId id="267" r:id="rId3"/>
  </p:sldIdLst>
  <p:sldSz cx="6858000" cy="9144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1BE5"/>
    <a:srgbClr val="6EE11F"/>
    <a:srgbClr val="FFC50D"/>
    <a:srgbClr val="FFCE33"/>
    <a:srgbClr val="FBBF29"/>
    <a:srgbClr val="F6B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88" d="100"/>
          <a:sy n="88" d="100"/>
        </p:scale>
        <p:origin x="2844" y="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8C8111-2C94-4007-910C-F0ABF3DE21EC}" type="datetimeFigureOut">
              <a:rPr lang="ko-KR" altLang="en-US" smtClean="0"/>
              <a:pPr/>
              <a:t>2022-02-17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81200" y="739775"/>
            <a:ext cx="2773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9BD7C0-BB95-42B2-BA12-FC59E1450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422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87502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33996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0916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2588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8721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877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8880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111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92778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5654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4179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867BB-5765-41ED-9BC9-7E506745E457}" type="datetimeFigureOut">
              <a:rPr lang="ko-KR" altLang="en-US" smtClean="0"/>
              <a:pPr/>
              <a:t>2022-02-17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74362-DCB4-477C-AE34-0AAD73BCE54D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89621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05"/>
          <a:stretch/>
        </p:blipFill>
        <p:spPr>
          <a:xfrm>
            <a:off x="206841" y="215220"/>
            <a:ext cx="6378894" cy="87515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817249" y="554804"/>
            <a:ext cx="477054" cy="64008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흥국화재 </a:t>
            </a:r>
            <a:r>
              <a:rPr lang="en-US" altLang="ko-KR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보험금 서면심사</a:t>
            </a:r>
            <a:endParaRPr lang="ko-KR" altLang="en-US" sz="1900" b="1" dirty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729466" y="2634382"/>
            <a:ext cx="4350579" cy="17794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811658" y="6814750"/>
            <a:ext cx="4119938" cy="0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35471" y="2747299"/>
            <a:ext cx="1633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고딕"/>
              </a:rPr>
              <a:t>1. </a:t>
            </a:r>
            <a:r>
              <a:rPr lang="ko-KR" altLang="en-US" sz="1200" b="1" dirty="0" smtClean="0">
                <a:latin typeface="맑은고딕"/>
              </a:rPr>
              <a:t>모집내용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1384" y="3048617"/>
            <a:ext cx="29754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-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신입 사원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/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손해사정 </a:t>
            </a:r>
            <a:r>
              <a:rPr lang="ko-KR" altLang="en-US" sz="11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심사직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○ </a:t>
            </a:r>
            <a:r>
              <a:rPr lang="en-US" altLang="ko-KR" sz="11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○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명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4466" y="1545994"/>
            <a:ext cx="44155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당사는 흥국화재 보험사로부터 </a:t>
            </a:r>
            <a:r>
              <a:rPr lang="ko-KR" altLang="en-US" sz="14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보험사고를 전속으로 위임 받아 처리하는 </a:t>
            </a:r>
            <a:r>
              <a:rPr lang="en-US" altLang="ko-KR" sz="1400" b="1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HITS</a:t>
            </a:r>
            <a:r>
              <a:rPr lang="ko-KR" altLang="en-US" sz="1400" b="1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손해사정회사</a:t>
            </a:r>
            <a:r>
              <a:rPr lang="ko-KR" altLang="en-US" sz="14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로서 보험금지급 서면 </a:t>
            </a:r>
            <a:r>
              <a:rPr lang="ko-KR" altLang="en-US" sz="14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심사자를</a:t>
            </a:r>
            <a:r>
              <a:rPr lang="ko-KR" altLang="en-US" sz="14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ko-KR" altLang="en-US" sz="14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회사와 함께 성장할 </a:t>
            </a:r>
            <a:r>
              <a:rPr lang="ko-KR" altLang="en-US" sz="14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신입사원을 </a:t>
            </a:r>
            <a:r>
              <a:rPr lang="ko-KR" altLang="en-US" sz="14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모집하오니 많은 지원 바랍니다</a:t>
            </a:r>
            <a:r>
              <a:rPr lang="en-US" altLang="ko-KR" sz="14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. </a:t>
            </a:r>
            <a:endParaRPr lang="ko-KR" altLang="en-US" sz="14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20346" y="6849034"/>
            <a:ext cx="398637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300" dirty="0" smtClean="0">
                <a:solidFill>
                  <a:srgbClr val="FF0000"/>
                </a:solidFill>
                <a:latin typeface="HY수평선B"/>
                <a:ea typeface="HY수평선B"/>
                <a:cs typeface="함초롬바탕" pitchFamily="18" charset="-127"/>
              </a:rPr>
              <a:t>▣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서울본사주소 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: </a:t>
            </a:r>
            <a:r>
              <a:rPr lang="ko-KR" altLang="en-US" sz="1300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서울시 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영등포구</a:t>
            </a:r>
            <a:r>
              <a:rPr lang="en-US" altLang="ko-KR" sz="1300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ko-KR" altLang="en-US" sz="1300" dirty="0" err="1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선유서로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31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길</a:t>
            </a:r>
            <a:r>
              <a:rPr lang="en-US" altLang="ko-KR" sz="1300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3</a:t>
            </a:r>
          </a:p>
          <a:p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                       </a:t>
            </a:r>
            <a:r>
              <a:rPr lang="ko-KR" altLang="en-US" sz="1300" dirty="0" err="1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미디어비즈센</a:t>
            </a:r>
            <a:r>
              <a:rPr lang="ko-KR" altLang="en-US" sz="1300" dirty="0" err="1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터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701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호</a:t>
            </a:r>
            <a:endParaRPr lang="en-US" altLang="ko-KR" sz="1300" dirty="0" smtClean="0">
              <a:solidFill>
                <a:srgbClr val="FF0000"/>
              </a:solidFill>
              <a:latin typeface="HY수평선M" panose="02030600000101010101" pitchFamily="18" charset="-127"/>
              <a:ea typeface="HY수평선M" panose="02030600000101010101" pitchFamily="18" charset="-127"/>
              <a:cs typeface="함초롬바탕" pitchFamily="18" charset="-127"/>
            </a:endParaRPr>
          </a:p>
          <a:p>
            <a:r>
              <a:rPr lang="ko-KR" altLang="en-US" sz="1300" dirty="0" smtClean="0">
                <a:solidFill>
                  <a:srgbClr val="251BE5"/>
                </a:solidFill>
                <a:latin typeface="HY수평선B"/>
                <a:ea typeface="HY수평선B"/>
                <a:cs typeface="함초롬바탕" pitchFamily="18" charset="-127"/>
              </a:rPr>
              <a:t>▣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부산지점주소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: 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부산 동구 중앙대로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305 </a:t>
            </a:r>
          </a:p>
          <a:p>
            <a:r>
              <a:rPr lang="en-US" altLang="ko-KR" sz="1300" dirty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                      </a:t>
            </a:r>
            <a:r>
              <a:rPr lang="ko-KR" altLang="en-US" sz="1300" dirty="0" err="1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제이비랩빌딩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8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층</a:t>
            </a:r>
            <a:endParaRPr lang="en-US" altLang="ko-KR" sz="1300" dirty="0" smtClean="0">
              <a:solidFill>
                <a:srgbClr val="251BE5"/>
              </a:solidFill>
              <a:latin typeface="HY수평선M" panose="02030600000101010101" pitchFamily="18" charset="-127"/>
              <a:ea typeface="HY수평선M" panose="02030600000101010101" pitchFamily="18" charset="-127"/>
              <a:cs typeface="함초롬바탕" pitchFamily="18" charset="-127"/>
            </a:endParaRPr>
          </a:p>
          <a:p>
            <a:r>
              <a:rPr lang="ko-KR" altLang="en-US" sz="1300" dirty="0" smtClean="0">
                <a:solidFill>
                  <a:srgbClr val="251BE5"/>
                </a:solidFill>
                <a:latin typeface="HY수평선B"/>
                <a:ea typeface="HY수평선B"/>
                <a:cs typeface="함초롬바탕" pitchFamily="18" charset="-127"/>
              </a:rPr>
              <a:t>▣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광주지점주소 </a:t>
            </a:r>
            <a:r>
              <a:rPr lang="en-US" altLang="ko-KR" sz="1300" dirty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: 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광주 서구 </a:t>
            </a:r>
            <a:r>
              <a:rPr lang="ko-KR" altLang="en-US" sz="1300" dirty="0" err="1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천변대로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268</a:t>
            </a:r>
          </a:p>
          <a:p>
            <a:r>
              <a:rPr lang="en-US" altLang="ko-KR" sz="1300" dirty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                      KDB</a:t>
            </a:r>
            <a:r>
              <a:rPr lang="ko-KR" altLang="en-US" sz="1300" dirty="0" err="1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생명빌딩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25</a:t>
            </a:r>
            <a:r>
              <a:rPr lang="ko-KR" altLang="en-US" sz="1300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층</a:t>
            </a:r>
            <a:endParaRPr lang="en-US" altLang="ko-KR" sz="1300" dirty="0" smtClean="0">
              <a:solidFill>
                <a:srgbClr val="251BE5"/>
              </a:solidFill>
              <a:latin typeface="HY수평선M" panose="02030600000101010101" pitchFamily="18" charset="-127"/>
              <a:ea typeface="HY수평선M" panose="02030600000101010101" pitchFamily="18" charset="-127"/>
              <a:cs typeface="함초롬바탕" pitchFamily="18" charset="-127"/>
            </a:endParaRPr>
          </a:p>
          <a:p>
            <a:r>
              <a:rPr lang="en-US" altLang="ko-KR" sz="1300" b="1" dirty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</a:t>
            </a:r>
            <a:r>
              <a:rPr lang="en-US" altLang="ko-KR" sz="1300" b="1" dirty="0" smtClean="0">
                <a:solidFill>
                  <a:srgbClr val="7030A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☎ TEL : </a:t>
            </a:r>
            <a:r>
              <a:rPr lang="ko-KR" altLang="en-US" sz="1300" b="1" dirty="0" smtClean="0">
                <a:solidFill>
                  <a:srgbClr val="7030A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인사담당  </a:t>
            </a:r>
            <a:r>
              <a:rPr lang="en-US" altLang="ko-KR" sz="1300" b="1" dirty="0" smtClean="0">
                <a:solidFill>
                  <a:srgbClr val="7030A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010-4923-4590</a:t>
            </a:r>
          </a:p>
          <a:p>
            <a:r>
              <a:rPr lang="ko-KR" altLang="en-US" sz="1300" dirty="0" smtClean="0">
                <a:solidFill>
                  <a:srgbClr val="FF0000"/>
                </a:solidFill>
                <a:latin typeface="HY수평선B"/>
                <a:ea typeface="HY수평선B"/>
                <a:cs typeface="함초롬바탕" pitchFamily="18" charset="-127"/>
              </a:rPr>
              <a:t>▣ </a:t>
            </a:r>
            <a:r>
              <a:rPr lang="ko-KR" altLang="en-US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인사채용 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e-mail </a:t>
            </a:r>
            <a:r>
              <a:rPr lang="en-US" altLang="ko-KR" sz="1300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: </a:t>
            </a:r>
            <a:r>
              <a:rPr lang="en-US" altLang="ko-KR" sz="1300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frog769@naver.com</a:t>
            </a:r>
            <a:endParaRPr lang="ko-KR" altLang="en-US" sz="1300" dirty="0">
              <a:solidFill>
                <a:srgbClr val="FF0000"/>
              </a:solidFill>
              <a:latin typeface="HY수평선M" panose="02030600000101010101" pitchFamily="18" charset="-127"/>
              <a:ea typeface="HY수평선M" panose="02030600000101010101" pitchFamily="18" charset="-127"/>
              <a:cs typeface="함초롬바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0884" y="612334"/>
            <a:ext cx="4680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solidFill>
                  <a:srgbClr val="251BE5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''</a:t>
            </a:r>
            <a:r>
              <a:rPr lang="ko-KR" altLang="en-US" sz="2400" b="1" dirty="0" smtClean="0">
                <a:solidFill>
                  <a:srgbClr val="251BE5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㈜</a:t>
            </a:r>
            <a:r>
              <a:rPr lang="en-US" altLang="ko-KR" sz="2400" b="1" dirty="0" smtClean="0">
                <a:solidFill>
                  <a:srgbClr val="251BE5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Hits </a:t>
            </a:r>
            <a:r>
              <a:rPr lang="ko-KR" altLang="en-US" sz="2400" b="1" dirty="0" smtClean="0">
                <a:solidFill>
                  <a:srgbClr val="251BE5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손해사정</a:t>
            </a:r>
            <a:r>
              <a:rPr lang="en-US" altLang="ko-KR" sz="2400" b="1" dirty="0">
                <a:solidFill>
                  <a:srgbClr val="251BE5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''</a:t>
            </a:r>
            <a:endParaRPr lang="en-US" altLang="ko-KR" sz="2400" b="1" dirty="0" smtClean="0">
              <a:solidFill>
                <a:srgbClr val="251BE5"/>
              </a:solidFill>
              <a:latin typeface="HY수평선B" panose="02030600000101010101" pitchFamily="18" charset="-127"/>
              <a:ea typeface="HY수평선B" panose="02030600000101010101" pitchFamily="18" charset="-127"/>
            </a:endParaRPr>
          </a:p>
          <a:p>
            <a:pPr algn="ctr"/>
            <a:r>
              <a:rPr lang="en-US" altLang="ko-KR" sz="1200" b="1" dirty="0">
                <a:solidFill>
                  <a:srgbClr val="C00000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-</a:t>
            </a:r>
            <a:r>
              <a:rPr lang="ko-KR" altLang="en-US" sz="1200" b="1" dirty="0" smtClean="0">
                <a:solidFill>
                  <a:srgbClr val="C00000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흥국화재 </a:t>
            </a:r>
            <a:r>
              <a:rPr lang="ko-KR" altLang="en-US" sz="1200" b="1" dirty="0">
                <a:solidFill>
                  <a:srgbClr val="C00000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전속법인</a:t>
            </a:r>
            <a:r>
              <a:rPr lang="en-US" altLang="ko-KR" sz="1200" b="1" dirty="0">
                <a:solidFill>
                  <a:srgbClr val="C00000"/>
                </a:solidFill>
                <a:latin typeface="HY수평선B" panose="02030600000101010101" pitchFamily="18" charset="-127"/>
                <a:ea typeface="HY수평선B" panose="02030600000101010101" pitchFamily="18" charset="-127"/>
              </a:rPr>
              <a:t>  -</a:t>
            </a:r>
            <a:endParaRPr lang="en-US" altLang="ko-KR" sz="1200" b="1" dirty="0" smtClean="0">
              <a:solidFill>
                <a:srgbClr val="251BE5"/>
              </a:solidFill>
              <a:latin typeface="HY수평선B" panose="02030600000101010101" pitchFamily="18" charset="-127"/>
              <a:ea typeface="HY수평선B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93" y="8590912"/>
            <a:ext cx="2046029" cy="355897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30602" y="3898223"/>
            <a:ext cx="2074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고딕"/>
              </a:rPr>
              <a:t>3. </a:t>
            </a:r>
            <a:r>
              <a:rPr lang="ko-KR" altLang="en-US" sz="1200" b="1" dirty="0" smtClean="0">
                <a:latin typeface="맑은고딕"/>
              </a:rPr>
              <a:t>급여조건 </a:t>
            </a:r>
            <a:r>
              <a:rPr lang="en-US" altLang="ko-KR" sz="1200" b="1" dirty="0" smtClean="0">
                <a:latin typeface="맑은고딕"/>
              </a:rPr>
              <a:t>(</a:t>
            </a:r>
            <a:r>
              <a:rPr lang="ko-KR" altLang="en-US" sz="1200" b="1" dirty="0" smtClean="0">
                <a:latin typeface="맑은고딕"/>
              </a:rPr>
              <a:t>신입사원</a:t>
            </a:r>
            <a:r>
              <a:rPr lang="en-US" altLang="ko-KR" sz="1200" b="1" dirty="0" smtClean="0">
                <a:latin typeface="맑은고딕"/>
              </a:rPr>
              <a:t>)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96842" y="4170694"/>
            <a:ext cx="377516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b="1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연봉 </a:t>
            </a:r>
            <a:r>
              <a:rPr lang="en-US" altLang="ko-KR" sz="1100" b="1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2,400</a:t>
            </a:r>
            <a:r>
              <a:rPr lang="ko-KR" altLang="en-US" sz="1100" b="1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만원 </a:t>
            </a:r>
            <a:r>
              <a:rPr lang="en-US" altLang="ko-KR" sz="1100" b="1" dirty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en-US" altLang="ko-KR" sz="1100" b="1" dirty="0" smtClean="0">
                <a:solidFill>
                  <a:srgbClr val="FF0000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+∂ </a:t>
            </a:r>
            <a:r>
              <a:rPr lang="ko-KR" altLang="en-US" sz="1100" b="1" dirty="0" smtClean="0">
                <a:solidFill>
                  <a:srgbClr val="251BE5"/>
                </a:solidFill>
                <a:latin typeface="HY수평선M" panose="02030600000101010101" pitchFamily="18" charset="-127"/>
                <a:ea typeface="HY수평선M" panose="02030600000101010101" pitchFamily="18" charset="-127"/>
              </a:rPr>
              <a:t>직무수당 별도 지급</a:t>
            </a:r>
            <a:endParaRPr lang="en-US" altLang="ko-KR" sz="1100" b="1" dirty="0" smtClean="0">
              <a:solidFill>
                <a:srgbClr val="251BE5"/>
              </a:solidFill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171450" indent="-171450">
              <a:buFontTx/>
              <a:buChar char="-"/>
            </a:pP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수습기간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3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개월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(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수습기간  동안 임금의 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80%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지급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)</a:t>
            </a:r>
          </a:p>
          <a:p>
            <a:pPr marL="171450" indent="-171450">
              <a:buFontTx/>
              <a:buChar char="-"/>
            </a:pPr>
            <a:r>
              <a:rPr lang="en-US" altLang="ko-KR" sz="11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4</a:t>
            </a:r>
            <a:r>
              <a:rPr lang="ko-KR" altLang="en-US" sz="11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대보험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,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연차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, </a:t>
            </a:r>
            <a:r>
              <a:rPr lang="ko-KR" altLang="en-US" sz="11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그외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회사규정에 따른 복리후생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59714" y="4780077"/>
            <a:ext cx="1633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latin typeface="맑은고딕"/>
              </a:rPr>
              <a:t>4</a:t>
            </a:r>
            <a:r>
              <a:rPr lang="en-US" altLang="ko-KR" sz="1200" b="1" dirty="0" smtClean="0">
                <a:latin typeface="맑은고딕"/>
              </a:rPr>
              <a:t>. </a:t>
            </a:r>
            <a:r>
              <a:rPr lang="ko-KR" altLang="en-US" sz="1200" b="1" dirty="0" smtClean="0">
                <a:latin typeface="맑은고딕"/>
              </a:rPr>
              <a:t>전형방</a:t>
            </a:r>
            <a:r>
              <a:rPr lang="ko-KR" altLang="en-US" sz="1200" b="1" dirty="0">
                <a:latin typeface="맑은고딕"/>
              </a:rPr>
              <a:t>법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5954" y="5083370"/>
            <a:ext cx="3775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1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차 심사 </a:t>
            </a:r>
            <a:r>
              <a:rPr lang="en-US" altLang="ko-KR" sz="1100" dirty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: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서류심사</a:t>
            </a:r>
            <a:endParaRPr lang="en-US" altLang="ko-KR" sz="1100" dirty="0" smtClean="0">
              <a:latin typeface="HY수평선M" panose="02030600000101010101" pitchFamily="18" charset="-127"/>
              <a:ea typeface="HY수평선M" panose="02030600000101010101" pitchFamily="18" charset="-127"/>
            </a:endParaRPr>
          </a:p>
          <a:p>
            <a:pPr marL="171450" indent="-171450">
              <a:buFontTx/>
              <a:buChar char="-"/>
            </a:pP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2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차 심사 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: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면접 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(1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차  합격자에 개별통보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)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99100" y="5507821"/>
            <a:ext cx="1633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고딕"/>
              </a:rPr>
              <a:t>5. </a:t>
            </a:r>
            <a:r>
              <a:rPr lang="ko-KR" altLang="en-US" sz="1200" b="1" dirty="0" smtClean="0">
                <a:latin typeface="맑은고딕"/>
              </a:rPr>
              <a:t>제출서류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65340" y="5811114"/>
            <a:ext cx="3775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이력서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(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연락처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,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사진첨부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),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자기소개서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9648" y="6072891"/>
            <a:ext cx="1633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고딕"/>
              </a:rPr>
              <a:t>6. </a:t>
            </a:r>
            <a:r>
              <a:rPr lang="ko-KR" altLang="en-US" sz="1200" b="1" dirty="0" smtClean="0">
                <a:latin typeface="맑은고딕"/>
              </a:rPr>
              <a:t>제출방법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5888" y="6355636"/>
            <a:ext cx="37751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e-mail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39166" y="3331443"/>
            <a:ext cx="16331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latin typeface="맑은고딕"/>
              </a:rPr>
              <a:t>2. </a:t>
            </a:r>
            <a:r>
              <a:rPr lang="ko-KR" altLang="en-US" sz="1200" b="1" dirty="0" smtClean="0">
                <a:latin typeface="맑은고딕"/>
              </a:rPr>
              <a:t>자격요건</a:t>
            </a:r>
            <a:endParaRPr lang="ko-KR" altLang="en-US" sz="1200" b="1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05405" y="3614188"/>
            <a:ext cx="43863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Tx/>
              <a:buChar char="-"/>
            </a:pP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손해사정 업무에 </a:t>
            </a:r>
            <a:r>
              <a:rPr lang="ko-KR" altLang="en-US" sz="1100" dirty="0" err="1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관심있는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 자</a:t>
            </a:r>
            <a:r>
              <a:rPr lang="en-US" altLang="ko-KR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,  </a:t>
            </a:r>
            <a:r>
              <a:rPr lang="ko-KR" altLang="en-US" sz="1100" dirty="0" smtClean="0">
                <a:latin typeface="HY수평선M" panose="02030600000101010101" pitchFamily="18" charset="-127"/>
                <a:ea typeface="HY수평선M" panose="02030600000101010101" pitchFamily="18" charset="-127"/>
              </a:rPr>
              <a:t>보험금 심사업무에 관심 있는 자</a:t>
            </a:r>
            <a:endParaRPr lang="ko-KR" altLang="en-US" sz="1100" dirty="0">
              <a:latin typeface="HY수평선M" panose="02030600000101010101" pitchFamily="18" charset="-127"/>
              <a:ea typeface="HY수평선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964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05"/>
          <a:stretch/>
        </p:blipFill>
        <p:spPr>
          <a:xfrm>
            <a:off x="247937" y="215220"/>
            <a:ext cx="6378894" cy="875156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03956" y="440985"/>
            <a:ext cx="3777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맑은고딕"/>
                <a:ea typeface="HY수평선B"/>
              </a:rPr>
              <a:t>□ </a:t>
            </a:r>
            <a:r>
              <a:rPr lang="ko-KR" altLang="en-US" sz="1200" dirty="0" smtClean="0">
                <a:latin typeface="맑은고딕"/>
                <a:ea typeface="HY수평선B"/>
              </a:rPr>
              <a:t>직급체계 및 복리후생 제도</a:t>
            </a:r>
            <a:endParaRPr lang="ko-KR" altLang="en-US" sz="1200" dirty="0">
              <a:solidFill>
                <a:schemeClr val="accent1">
                  <a:lumMod val="75000"/>
                </a:schemeClr>
              </a:solidFill>
              <a:latin typeface="맑은고딕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171" y="8549816"/>
            <a:ext cx="2046029" cy="35589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524862" y="554804"/>
            <a:ext cx="769441" cy="64008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흥국화재 </a:t>
            </a:r>
            <a:r>
              <a:rPr lang="en-US" altLang="ko-KR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  </a:t>
            </a:r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보험금 서면심사 </a:t>
            </a:r>
            <a:r>
              <a:rPr lang="en-US" altLang="ko-KR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/ </a:t>
            </a:r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현장심사 </a:t>
            </a:r>
            <a:r>
              <a:rPr lang="en-US" altLang="ko-KR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/ </a:t>
            </a:r>
            <a:r>
              <a:rPr lang="ko-KR" altLang="en-US" sz="1900" b="1" dirty="0" smtClean="0">
                <a:solidFill>
                  <a:schemeClr val="bg1"/>
                </a:solidFill>
                <a:latin typeface="HY견명조" pitchFamily="18" charset="-127"/>
                <a:ea typeface="HY견명조" pitchFamily="18" charset="-127"/>
              </a:rPr>
              <a:t>정보입력</a:t>
            </a:r>
            <a:endParaRPr lang="en-US" altLang="ko-KR" sz="1900" b="1" dirty="0" smtClean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  <a:p>
            <a:endParaRPr lang="ko-KR" altLang="en-US" sz="1900" b="1" dirty="0">
              <a:solidFill>
                <a:schemeClr val="bg1"/>
              </a:solidFill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2" name="Rectangle 1"/>
          <p:cNvSpPr>
            <a:spLocks noChangeArrowheads="1"/>
          </p:cNvSpPr>
          <p:nvPr/>
        </p:nvSpPr>
        <p:spPr bwMode="auto">
          <a:xfrm>
            <a:off x="402246" y="772582"/>
            <a:ext cx="464134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[</a:t>
            </a:r>
            <a:r>
              <a:rPr kumimoji="1" lang="ko-KR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직급체계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]</a:t>
            </a:r>
            <a:endParaRPr kumimoji="1" lang="en-US" altLang="ko-KR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565213"/>
              </p:ext>
            </p:extLst>
          </p:nvPr>
        </p:nvGraphicFramePr>
        <p:xfrm>
          <a:off x="383408" y="1089061"/>
          <a:ext cx="4815316" cy="34030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43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16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287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548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1304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00686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9590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1797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 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직급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체류</a:t>
                      </a:r>
                      <a:endParaRPr lang="en-US" altLang="ko-KR" sz="1200" b="1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년수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경력개월수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기본연봉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기타</a:t>
                      </a:r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수당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551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수 습</a:t>
                      </a:r>
                      <a:endParaRPr lang="ko-KR" altLang="en-US" sz="1200" b="1" i="0" u="none" strike="noStrike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</a:t>
                      </a:r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사      원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J1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-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0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~12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2,400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성과급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+</a:t>
                      </a:r>
                    </a:p>
                    <a:p>
                      <a:pPr algn="ctr" fontAlgn="ctr"/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   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수  당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주      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13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~35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2,700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대      리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36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~47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3,100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선임대리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48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~59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3,200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9132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과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60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~71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3,400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2913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72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~83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3,500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29132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선임과장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84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~95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3,600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29132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96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~107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3,700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차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108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~119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4,000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선임차장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120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~143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4,200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부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144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~155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4,500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2913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선임부장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156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r>
                        <a:rPr lang="en-US" altLang="ko-KR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~179</a:t>
                      </a:r>
                      <a:r>
                        <a:rPr lang="ko-KR" alt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5,000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만원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03956" y="4704018"/>
            <a:ext cx="464134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 [</a:t>
            </a:r>
            <a:r>
              <a:rPr kumimoji="1" lang="ko-KR" altLang="en-US" sz="1200" dirty="0" err="1" smtClean="0"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직군별</a:t>
            </a:r>
            <a:r>
              <a:rPr kumimoji="1" lang="ko-KR" altLang="en-US" sz="1200" dirty="0" smtClean="0">
                <a:latin typeface="HY수평선M" panose="02030600000101010101" pitchFamily="18" charset="-127"/>
                <a:ea typeface="HY수평선M" panose="02030600000101010101" pitchFamily="18" charset="-127"/>
                <a:cs typeface="함초롬바탕" pitchFamily="18" charset="-127"/>
              </a:rPr>
              <a:t> 직무수당</a:t>
            </a:r>
            <a:r>
              <a:rPr kumimoji="1" lang="en-US" altLang="ko-K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함초롬바탕" pitchFamily="18" charset="-127"/>
                <a:ea typeface="함초롬바탕" pitchFamily="18" charset="-127"/>
                <a:cs typeface="함초롬바탕" pitchFamily="18" charset="-127"/>
              </a:rPr>
              <a:t>]</a:t>
            </a:r>
            <a:endParaRPr kumimoji="1" lang="en-US" altLang="ko-KR" sz="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186232"/>
              </p:ext>
            </p:extLst>
          </p:nvPr>
        </p:nvGraphicFramePr>
        <p:xfrm>
          <a:off x="445745" y="5049074"/>
          <a:ext cx="4023514" cy="34408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63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385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233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962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 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직급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직급수당  지급기준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767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사      원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J1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6</a:t>
                      </a:r>
                      <a:r>
                        <a:rPr lang="ko-KR" altLang="en-US" sz="1200" b="1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개월이상시</a:t>
                      </a:r>
                      <a:r>
                        <a:rPr lang="ko-KR" altLang="en-US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 지급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주      임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·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중심도 月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180,000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l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          年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2,160,000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ctr" fontAlgn="ctr"/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·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소액 月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80,000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marL="0" marR="0" indent="0" algn="l" defTabSz="6858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        年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960,000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대      리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선임대리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J4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2913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과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S1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·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중심도 月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100,000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  <a:p>
                      <a:pPr algn="l" fontAlgn="ctr"/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          年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1,200,000</a:t>
                      </a:r>
                      <a:r>
                        <a:rPr lang="ko-KR" altLang="en-US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원</a:t>
                      </a:r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91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2913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선임과장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291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S4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차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altLang="ko-KR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                   -  </a:t>
                      </a:r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선임차장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M2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부      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M3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29132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solidFill>
                            <a:schemeClr val="bg1"/>
                          </a:solidFill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선임부장</a:t>
                      </a:r>
                      <a:endParaRPr lang="ko-KR" alt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  <a:latin typeface="HY수평선M" panose="02030600000101010101" pitchFamily="18" charset="-127"/>
                          <a:ea typeface="HY수평선M" panose="02030600000101010101" pitchFamily="18" charset="-127"/>
                        </a:rPr>
                        <a:t>M4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100" b="1" i="0" u="none" strike="noStrike" dirty="0">
                        <a:solidFill>
                          <a:schemeClr val="bg1"/>
                        </a:solidFill>
                        <a:effectLst/>
                        <a:latin typeface="HY수평선M" panose="02030600000101010101" pitchFamily="18" charset="-127"/>
                        <a:ea typeface="HY수평선M" panose="02030600000101010101" pitchFamily="18" charset="-127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761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1578</TotalTime>
  <Words>407</Words>
  <Application>Microsoft Office PowerPoint</Application>
  <PresentationFormat>화면 슬라이드 쇼(4:3)</PresentationFormat>
  <Paragraphs>138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3" baseType="lpstr">
      <vt:lpstr>HY견명조</vt:lpstr>
      <vt:lpstr>HY수평선B</vt:lpstr>
      <vt:lpstr>HY수평선M</vt:lpstr>
      <vt:lpstr>굴림</vt:lpstr>
      <vt:lpstr>맑은 고딕</vt:lpstr>
      <vt:lpstr>맑은고딕</vt:lpstr>
      <vt:lpstr>함초롬바탕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강나리</dc:creator>
  <cp:lastModifiedBy>user</cp:lastModifiedBy>
  <cp:revision>137</cp:revision>
  <cp:lastPrinted>2018-10-29T09:06:45Z</cp:lastPrinted>
  <dcterms:created xsi:type="dcterms:W3CDTF">2017-11-22T05:37:34Z</dcterms:created>
  <dcterms:modified xsi:type="dcterms:W3CDTF">2022-02-17T07:12:24Z</dcterms:modified>
</cp:coreProperties>
</file>